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861" r:id="rId2"/>
    <p:sldId id="1337" r:id="rId3"/>
    <p:sldId id="1336" r:id="rId4"/>
    <p:sldId id="1330" r:id="rId5"/>
    <p:sldId id="1338" r:id="rId6"/>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40FF"/>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17" autoAdjust="0"/>
    <p:restoredTop sz="88400" autoAdjust="0"/>
  </p:normalViewPr>
  <p:slideViewPr>
    <p:cSldViewPr>
      <p:cViewPr varScale="1">
        <p:scale>
          <a:sx n="225" d="100"/>
          <a:sy n="225" d="100"/>
        </p:scale>
        <p:origin x="176" y="272"/>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7/21/23</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881397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41426198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164807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496362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8:26-39</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693866"/>
          </a:xfrm>
          <a:prstGeom prst="rect">
            <a:avLst/>
          </a:prstGeom>
          <a:noFill/>
          <a:ln w="9525">
            <a:noFill/>
            <a:miter lim="800000"/>
            <a:headEnd/>
            <a:tailEnd/>
          </a:ln>
        </p:spPr>
        <p:txBody>
          <a:bodyPr wrap="square">
            <a:prstTxWarp prst="textNoShape">
              <a:avLst/>
            </a:prstTxWarp>
            <a:spAutoFit/>
          </a:bodyPr>
          <a:lstStyle/>
          <a:p>
            <a:r>
              <a:rPr lang="en-AU" sz="2600" b="1" baseline="30000" dirty="0">
                <a:solidFill>
                  <a:srgbClr val="FFFFFF"/>
                </a:solidFill>
                <a:effectLst/>
                <a:latin typeface="Times New Roman" panose="02020603050405020304" pitchFamily="18" charset="0"/>
                <a:ea typeface="Times New Roman" panose="02020603050405020304" pitchFamily="18" charset="0"/>
              </a:rPr>
              <a:t>26 </a:t>
            </a:r>
            <a:r>
              <a:rPr lang="en-AU" sz="2600" dirty="0">
                <a:solidFill>
                  <a:srgbClr val="FFFFFF"/>
                </a:solidFill>
                <a:effectLst/>
                <a:latin typeface="Times New Roman" panose="02020603050405020304" pitchFamily="18" charset="0"/>
                <a:ea typeface="Times New Roman" panose="02020603050405020304" pitchFamily="18" charset="0"/>
              </a:rPr>
              <a:t>Then they sailed to the country of the </a:t>
            </a:r>
            <a:r>
              <a:rPr lang="en-AU" sz="2600" dirty="0" err="1">
                <a:solidFill>
                  <a:srgbClr val="FFFFFF"/>
                </a:solidFill>
                <a:effectLst/>
                <a:latin typeface="Times New Roman" panose="02020603050405020304" pitchFamily="18" charset="0"/>
                <a:ea typeface="Times New Roman" panose="02020603050405020304" pitchFamily="18" charset="0"/>
              </a:rPr>
              <a:t>Gerasenes</a:t>
            </a:r>
            <a:r>
              <a:rPr lang="en-AU" sz="2600" dirty="0">
                <a:solidFill>
                  <a:srgbClr val="FFFFFF"/>
                </a:solidFill>
                <a:effectLst/>
                <a:latin typeface="Times New Roman" panose="02020603050405020304" pitchFamily="18" charset="0"/>
                <a:ea typeface="Times New Roman" panose="02020603050405020304" pitchFamily="18" charset="0"/>
              </a:rPr>
              <a:t>, which is opposite Galilee.  </a:t>
            </a:r>
            <a:r>
              <a:rPr lang="en-AU" sz="2600" b="1" baseline="30000" dirty="0">
                <a:solidFill>
                  <a:srgbClr val="FFFFFF"/>
                </a:solidFill>
                <a:effectLst/>
                <a:latin typeface="Times New Roman" panose="02020603050405020304" pitchFamily="18" charset="0"/>
                <a:ea typeface="Times New Roman" panose="02020603050405020304" pitchFamily="18" charset="0"/>
              </a:rPr>
              <a:t>27 </a:t>
            </a:r>
            <a:r>
              <a:rPr lang="en-AU" sz="2600" dirty="0">
                <a:solidFill>
                  <a:srgbClr val="FFFFFF"/>
                </a:solidFill>
                <a:effectLst/>
                <a:latin typeface="Times New Roman" panose="02020603050405020304" pitchFamily="18" charset="0"/>
                <a:ea typeface="Times New Roman" panose="02020603050405020304" pitchFamily="18" charset="0"/>
              </a:rPr>
              <a:t>When Jesus had stepped out on land, there met him a man from the city who had demons.  For a long time he had worn no clothes, and he had not lived in a house but among the tombs.  </a:t>
            </a:r>
            <a:r>
              <a:rPr lang="en-AU" sz="2600" b="1" baseline="30000" dirty="0">
                <a:solidFill>
                  <a:srgbClr val="FFFFFF"/>
                </a:solidFill>
                <a:effectLst/>
                <a:latin typeface="Times New Roman" panose="02020603050405020304" pitchFamily="18" charset="0"/>
                <a:ea typeface="Times New Roman" panose="02020603050405020304" pitchFamily="18" charset="0"/>
              </a:rPr>
              <a:t>28 </a:t>
            </a:r>
            <a:r>
              <a:rPr lang="en-AU" sz="2600" dirty="0">
                <a:solidFill>
                  <a:srgbClr val="FFFFFF"/>
                </a:solidFill>
                <a:effectLst/>
                <a:latin typeface="Times New Roman" panose="02020603050405020304" pitchFamily="18" charset="0"/>
                <a:ea typeface="Times New Roman" panose="02020603050405020304" pitchFamily="18" charset="0"/>
              </a:rPr>
              <a:t>When he saw Jesus, he cried out and fell down before him and said with a loud voice, “What have you to do with me, Jesus, Son of the Most High God?  I beg you, do not torment me.”  </a:t>
            </a:r>
            <a:r>
              <a:rPr lang="en-AU" sz="2600" b="1" baseline="30000" dirty="0">
                <a:solidFill>
                  <a:srgbClr val="FFFFFF"/>
                </a:solidFill>
                <a:effectLst/>
                <a:latin typeface="Times New Roman" panose="02020603050405020304" pitchFamily="18" charset="0"/>
                <a:ea typeface="Times New Roman" panose="02020603050405020304" pitchFamily="18" charset="0"/>
              </a:rPr>
              <a:t>29 </a:t>
            </a:r>
            <a:r>
              <a:rPr lang="en-AU" sz="2600" dirty="0">
                <a:solidFill>
                  <a:srgbClr val="FFFFFF"/>
                </a:solidFill>
                <a:effectLst/>
                <a:latin typeface="Times New Roman" panose="02020603050405020304" pitchFamily="18" charset="0"/>
                <a:ea typeface="Times New Roman" panose="02020603050405020304" pitchFamily="18" charset="0"/>
              </a:rPr>
              <a:t>For he had commanded the unclean spirit to come out of the man.  (For many a time it had seized him.  He was kept under guard and bound with chains and shackles, but he would break the bonds and be driven by the demon into the desert.) </a:t>
            </a:r>
            <a:r>
              <a:rPr lang="en-AU" sz="2600" b="1" baseline="30000" dirty="0">
                <a:solidFill>
                  <a:srgbClr val="FFFFFF"/>
                </a:solidFill>
                <a:effectLst/>
                <a:latin typeface="Times New Roman" panose="02020603050405020304" pitchFamily="18" charset="0"/>
                <a:ea typeface="Times New Roman" panose="02020603050405020304" pitchFamily="18" charset="0"/>
              </a:rPr>
              <a:t>30 </a:t>
            </a:r>
            <a:r>
              <a:rPr lang="en-AU" sz="2600" dirty="0">
                <a:solidFill>
                  <a:srgbClr val="FFFFFF"/>
                </a:solidFill>
                <a:effectLst/>
                <a:latin typeface="Times New Roman" panose="02020603050405020304" pitchFamily="18" charset="0"/>
                <a:ea typeface="Times New Roman" panose="02020603050405020304" pitchFamily="18" charset="0"/>
              </a:rPr>
              <a:t>Jesus then asked him, “What is your name?”  And he said, “Legion,” for many demons had entered him.  </a:t>
            </a:r>
            <a:r>
              <a:rPr lang="en-AU" sz="2600" b="1" baseline="30000" dirty="0">
                <a:solidFill>
                  <a:srgbClr val="FFFFFF"/>
                </a:solidFill>
                <a:effectLst/>
                <a:latin typeface="Times New Roman" panose="02020603050405020304" pitchFamily="18" charset="0"/>
                <a:ea typeface="Times New Roman" panose="02020603050405020304" pitchFamily="18" charset="0"/>
              </a:rPr>
              <a:t>31 </a:t>
            </a:r>
            <a:r>
              <a:rPr lang="en-AU" sz="2600" dirty="0">
                <a:solidFill>
                  <a:srgbClr val="FFFFFF"/>
                </a:solidFill>
                <a:effectLst/>
                <a:latin typeface="Times New Roman" panose="02020603050405020304" pitchFamily="18" charset="0"/>
                <a:ea typeface="Times New Roman" panose="02020603050405020304" pitchFamily="18" charset="0"/>
              </a:rPr>
              <a:t>And they begged him not to command them to depart into the abyss.</a:t>
            </a:r>
            <a:r>
              <a:rPr lang="en-AU" sz="2600" dirty="0">
                <a:effectLst/>
              </a:rPr>
              <a:t>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664476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390194"/>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32 </a:t>
            </a:r>
            <a:r>
              <a:rPr lang="en-AU" sz="2600" dirty="0">
                <a:solidFill>
                  <a:srgbClr val="FFFFFF"/>
                </a:solidFill>
                <a:effectLst/>
                <a:latin typeface="Times New Roman" panose="02020603050405020304" pitchFamily="18" charset="0"/>
                <a:ea typeface="Times New Roman" panose="02020603050405020304" pitchFamily="18" charset="0"/>
              </a:rPr>
              <a:t>Now a large herd of pigs was feeding there on the hillside, and they begged him to let them enter these.  So he gave them permission.  </a:t>
            </a:r>
            <a:r>
              <a:rPr lang="en-AU" sz="2600" b="1" baseline="30000" dirty="0">
                <a:solidFill>
                  <a:srgbClr val="FFFFFF"/>
                </a:solidFill>
                <a:effectLst/>
                <a:latin typeface="Times New Roman" panose="02020603050405020304" pitchFamily="18" charset="0"/>
                <a:ea typeface="Times New Roman" panose="02020603050405020304" pitchFamily="18" charset="0"/>
              </a:rPr>
              <a:t>33 </a:t>
            </a:r>
            <a:r>
              <a:rPr lang="en-AU" sz="2600" dirty="0">
                <a:solidFill>
                  <a:srgbClr val="FFFFFF"/>
                </a:solidFill>
                <a:effectLst/>
                <a:latin typeface="Times New Roman" panose="02020603050405020304" pitchFamily="18" charset="0"/>
                <a:ea typeface="Times New Roman" panose="02020603050405020304" pitchFamily="18" charset="0"/>
              </a:rPr>
              <a:t>Then the demons came out of the man and entered the pigs, and the herd rushed down the steep bank into the lake and drowned.  </a:t>
            </a:r>
            <a:endParaRPr lang="en-AU" sz="2600" dirty="0">
              <a:effectLst/>
              <a:latin typeface="Calibri" panose="020F0502020204030204" pitchFamily="34" charset="0"/>
              <a:ea typeface="Times New Roman" panose="02020603050405020304" pitchFamily="18" charset="0"/>
            </a:endParaRPr>
          </a:p>
          <a:p>
            <a:pPr indent="152400">
              <a:lnSpc>
                <a:spcPct val="110000"/>
              </a:lnSpc>
              <a:spcAft>
                <a:spcPts val="1000"/>
              </a:spcAft>
            </a:pPr>
            <a:r>
              <a:rPr lang="en-AU" sz="2600" dirty="0">
                <a:solidFill>
                  <a:srgbClr val="FFFFFF"/>
                </a:solidFill>
                <a:effectLst/>
                <a:latin typeface="Times New Roman" panose="02020603050405020304" pitchFamily="18" charset="0"/>
                <a:ea typeface="Times New Roman" panose="02020603050405020304" pitchFamily="18" charset="0"/>
              </a:rPr>
              <a:t> </a:t>
            </a:r>
            <a:endParaRPr lang="en-AU" sz="2600" dirty="0">
              <a:effectLst/>
              <a:latin typeface="Calibri" panose="020F0502020204030204" pitchFamily="34" charset="0"/>
              <a:ea typeface="Times New Roman" panose="02020603050405020304" pitchFamily="18" charset="0"/>
            </a:endParaRPr>
          </a:p>
          <a:p>
            <a:r>
              <a:rPr lang="en-AU" sz="2600" b="1" baseline="30000" dirty="0">
                <a:solidFill>
                  <a:srgbClr val="FFFFFF"/>
                </a:solidFill>
                <a:effectLst/>
                <a:latin typeface="Times New Roman" panose="02020603050405020304" pitchFamily="18" charset="0"/>
                <a:ea typeface="Times New Roman" panose="02020603050405020304" pitchFamily="18" charset="0"/>
              </a:rPr>
              <a:t>34 </a:t>
            </a:r>
            <a:r>
              <a:rPr lang="en-AU" sz="2600" dirty="0">
                <a:solidFill>
                  <a:srgbClr val="FFFFFF"/>
                </a:solidFill>
                <a:effectLst/>
                <a:latin typeface="Times New Roman" panose="02020603050405020304" pitchFamily="18" charset="0"/>
                <a:ea typeface="Times New Roman" panose="02020603050405020304" pitchFamily="18" charset="0"/>
              </a:rPr>
              <a:t>When the herdsmen saw what had happened, they fled and told it in the city and in the country.  </a:t>
            </a:r>
            <a:r>
              <a:rPr lang="en-AU" sz="2600" b="1" baseline="30000" dirty="0">
                <a:solidFill>
                  <a:srgbClr val="FFFFFF"/>
                </a:solidFill>
                <a:effectLst/>
                <a:latin typeface="Times New Roman" panose="02020603050405020304" pitchFamily="18" charset="0"/>
                <a:ea typeface="Times New Roman" panose="02020603050405020304" pitchFamily="18" charset="0"/>
              </a:rPr>
              <a:t>35 </a:t>
            </a:r>
            <a:r>
              <a:rPr lang="en-AU" sz="2600" dirty="0">
                <a:solidFill>
                  <a:srgbClr val="FFFFFF"/>
                </a:solidFill>
                <a:effectLst/>
                <a:latin typeface="Times New Roman" panose="02020603050405020304" pitchFamily="18" charset="0"/>
                <a:ea typeface="Times New Roman" panose="02020603050405020304" pitchFamily="18" charset="0"/>
              </a:rPr>
              <a:t>Then people went out to see what had happened, and they came to Jesus and found the man from whom the demons had gone, sitting at the feet of Jesus, clothed and in his right mind, and they were afraid.  </a:t>
            </a:r>
            <a:r>
              <a:rPr lang="en-AU" sz="2600" b="1" baseline="30000" dirty="0">
                <a:solidFill>
                  <a:srgbClr val="FFFFFF"/>
                </a:solidFill>
                <a:effectLst/>
                <a:latin typeface="Times New Roman" panose="02020603050405020304" pitchFamily="18" charset="0"/>
                <a:ea typeface="Times New Roman" panose="02020603050405020304" pitchFamily="18" charset="0"/>
              </a:rPr>
              <a:t>36 </a:t>
            </a:r>
            <a:r>
              <a:rPr lang="en-AU" sz="2600" dirty="0">
                <a:solidFill>
                  <a:srgbClr val="FFFFFF"/>
                </a:solidFill>
                <a:effectLst/>
                <a:latin typeface="Times New Roman" panose="02020603050405020304" pitchFamily="18" charset="0"/>
                <a:ea typeface="Times New Roman" panose="02020603050405020304" pitchFamily="18" charset="0"/>
              </a:rPr>
              <a:t>And those who had seen it told them how the demon-possessed man had been healed.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7054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3539430"/>
          </a:xfrm>
          <a:prstGeom prst="rect">
            <a:avLst/>
          </a:prstGeom>
          <a:noFill/>
          <a:ln w="9525">
            <a:noFill/>
            <a:miter lim="800000"/>
            <a:headEnd/>
            <a:tailEnd/>
          </a:ln>
        </p:spPr>
        <p:txBody>
          <a:bodyPr wrap="square">
            <a:prstTxWarp prst="textNoShape">
              <a:avLst/>
            </a:prstTxWarp>
            <a:spAutoFit/>
          </a:bodyPr>
          <a:lstStyle/>
          <a:p>
            <a:r>
              <a:rPr lang="en-AU" sz="2800" b="1" baseline="30000" dirty="0">
                <a:solidFill>
                  <a:srgbClr val="FFFFFF"/>
                </a:solidFill>
                <a:effectLst/>
                <a:latin typeface="Times New Roman" panose="02020603050405020304" pitchFamily="18" charset="0"/>
                <a:ea typeface="Times New Roman" panose="02020603050405020304" pitchFamily="18" charset="0"/>
              </a:rPr>
              <a:t>37 </a:t>
            </a:r>
            <a:r>
              <a:rPr lang="en-AU" sz="2800" dirty="0">
                <a:solidFill>
                  <a:srgbClr val="FFFFFF"/>
                </a:solidFill>
                <a:effectLst/>
                <a:latin typeface="Times New Roman" panose="02020603050405020304" pitchFamily="18" charset="0"/>
                <a:ea typeface="Times New Roman" panose="02020603050405020304" pitchFamily="18" charset="0"/>
              </a:rPr>
              <a:t>Then all the people of the surrounding country of the </a:t>
            </a:r>
            <a:r>
              <a:rPr lang="en-AU" sz="2800" dirty="0" err="1">
                <a:solidFill>
                  <a:srgbClr val="FFFFFF"/>
                </a:solidFill>
                <a:effectLst/>
                <a:latin typeface="Times New Roman" panose="02020603050405020304" pitchFamily="18" charset="0"/>
                <a:ea typeface="Times New Roman" panose="02020603050405020304" pitchFamily="18" charset="0"/>
              </a:rPr>
              <a:t>Gerasenes</a:t>
            </a:r>
            <a:r>
              <a:rPr lang="en-AU" sz="2800" dirty="0">
                <a:solidFill>
                  <a:srgbClr val="FFFFFF"/>
                </a:solidFill>
                <a:effectLst/>
                <a:latin typeface="Times New Roman" panose="02020603050405020304" pitchFamily="18" charset="0"/>
                <a:ea typeface="Times New Roman" panose="02020603050405020304" pitchFamily="18" charset="0"/>
              </a:rPr>
              <a:t> asked him to depart from them, for they were seized with great fear.  So he got into the boat and returned.  </a:t>
            </a:r>
            <a:r>
              <a:rPr lang="en-AU" sz="2800" b="1" baseline="30000" dirty="0">
                <a:solidFill>
                  <a:srgbClr val="FFFFFF"/>
                </a:solidFill>
                <a:effectLst/>
                <a:latin typeface="Times New Roman" panose="02020603050405020304" pitchFamily="18" charset="0"/>
                <a:ea typeface="Times New Roman" panose="02020603050405020304" pitchFamily="18" charset="0"/>
              </a:rPr>
              <a:t>38 </a:t>
            </a:r>
            <a:r>
              <a:rPr lang="en-AU" sz="2800" dirty="0">
                <a:solidFill>
                  <a:srgbClr val="FFFFFF"/>
                </a:solidFill>
                <a:effectLst/>
                <a:latin typeface="Times New Roman" panose="02020603050405020304" pitchFamily="18" charset="0"/>
                <a:ea typeface="Times New Roman" panose="02020603050405020304" pitchFamily="18" charset="0"/>
              </a:rPr>
              <a:t>The man from whom the demons had gone begged that he might be with him, but Jesus sent him away, saying, </a:t>
            </a:r>
            <a:r>
              <a:rPr lang="en-AU" sz="2800" b="1" baseline="30000" dirty="0">
                <a:solidFill>
                  <a:srgbClr val="FFFFFF"/>
                </a:solidFill>
                <a:effectLst/>
                <a:latin typeface="Times New Roman" panose="02020603050405020304" pitchFamily="18" charset="0"/>
                <a:ea typeface="Times New Roman" panose="02020603050405020304" pitchFamily="18" charset="0"/>
              </a:rPr>
              <a:t>39 </a:t>
            </a:r>
            <a:r>
              <a:rPr lang="en-AU" sz="2800" dirty="0">
                <a:solidFill>
                  <a:srgbClr val="FFFFFF"/>
                </a:solidFill>
                <a:effectLst/>
                <a:latin typeface="Times New Roman" panose="02020603050405020304" pitchFamily="18" charset="0"/>
                <a:ea typeface="Times New Roman" panose="02020603050405020304" pitchFamily="18" charset="0"/>
              </a:rPr>
              <a:t>“Return to your home, and declare how much God has done for you.”  And he went away, proclaiming throughout the whole city how much Jesus had done for him.</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510448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1061466" y="35256"/>
            <a:ext cx="6696744" cy="707886"/>
          </a:xfrm>
          <a:prstGeom prst="rect">
            <a:avLst/>
          </a:prstGeom>
          <a:noFill/>
          <a:ln w="19050">
            <a:solidFill>
              <a:schemeClr val="bg1"/>
            </a:solidFill>
          </a:ln>
        </p:spPr>
        <p:txBody>
          <a:bodyPr wrap="square" rtlCol="0">
            <a:spAutoFit/>
          </a:bodyPr>
          <a:lstStyle/>
          <a:p>
            <a:pPr marL="4763" indent="-4763" algn="ctr"/>
            <a:r>
              <a:rPr lang="en-AU" sz="2000" dirty="0">
                <a:solidFill>
                  <a:srgbClr val="FFFF00"/>
                </a:solidFill>
                <a:latin typeface="Times New Roman" panose="02020603050405020304" pitchFamily="18" charset="0"/>
                <a:cs typeface="Times New Roman" panose="02020603050405020304" pitchFamily="18" charset="0"/>
              </a:rPr>
              <a:t>“Faith” is much more than simply “believing that God exists”.</a:t>
            </a:r>
          </a:p>
          <a:p>
            <a:pPr marL="4763" indent="-4763" algn="ctr"/>
            <a:r>
              <a:rPr lang="en-AU" sz="2000" dirty="0">
                <a:solidFill>
                  <a:srgbClr val="FFFF00"/>
                </a:solidFill>
                <a:latin typeface="Times New Roman" panose="02020603050405020304" pitchFamily="18" charset="0"/>
                <a:cs typeface="Times New Roman" panose="02020603050405020304" pitchFamily="18" charset="0"/>
              </a:rPr>
              <a:t>Faith is Believing </a:t>
            </a:r>
            <a:r>
              <a:rPr lang="en-AU" sz="2000" b="1" u="sng" dirty="0">
                <a:solidFill>
                  <a:srgbClr val="FFFF00"/>
                </a:solidFill>
                <a:latin typeface="Times New Roman" panose="02020603050405020304" pitchFamily="18" charset="0"/>
                <a:cs typeface="Times New Roman" panose="02020603050405020304" pitchFamily="18" charset="0"/>
              </a:rPr>
              <a:t>In</a:t>
            </a:r>
            <a:r>
              <a:rPr lang="en-AU" sz="2000" dirty="0">
                <a:solidFill>
                  <a:srgbClr val="FFFF00"/>
                </a:solidFill>
                <a:latin typeface="Times New Roman" panose="02020603050405020304" pitchFamily="18" charset="0"/>
                <a:cs typeface="Times New Roman" panose="02020603050405020304" pitchFamily="18" charset="0"/>
              </a:rPr>
              <a:t> Christ.     Being in Christ &amp; He in us</a:t>
            </a:r>
          </a:p>
        </p:txBody>
      </p:sp>
      <p:sp>
        <p:nvSpPr>
          <p:cNvPr id="28" name="TextBox 27">
            <a:extLst>
              <a:ext uri="{FF2B5EF4-FFF2-40B4-BE49-F238E27FC236}">
                <a16:creationId xmlns:a16="http://schemas.microsoft.com/office/drawing/2014/main" id="{37899AC5-C742-4481-819F-9EE3517C57ED}"/>
              </a:ext>
            </a:extLst>
          </p:cNvPr>
          <p:cNvSpPr txBox="1"/>
          <p:nvPr/>
        </p:nvSpPr>
        <p:spPr>
          <a:xfrm>
            <a:off x="1619672" y="1057300"/>
            <a:ext cx="7848872"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u="sng" dirty="0">
                <a:solidFill>
                  <a:schemeClr val="bg1"/>
                </a:solidFill>
                <a:latin typeface="Times New Roman" panose="02020603050405020304" pitchFamily="18" charset="0"/>
                <a:cs typeface="Times New Roman" panose="02020603050405020304" pitchFamily="18" charset="0"/>
              </a:rPr>
              <a:t>Many</a:t>
            </a:r>
            <a:r>
              <a:rPr lang="en-AU" dirty="0">
                <a:solidFill>
                  <a:schemeClr val="bg1"/>
                </a:solidFill>
                <a:latin typeface="Times New Roman" panose="02020603050405020304" pitchFamily="18" charset="0"/>
                <a:cs typeface="Times New Roman" panose="02020603050405020304" pitchFamily="18" charset="0"/>
              </a:rPr>
              <a:t> sicknesses are medical issues.   A </a:t>
            </a:r>
            <a:r>
              <a:rPr lang="en-AU" u="sng" dirty="0">
                <a:solidFill>
                  <a:schemeClr val="bg1"/>
                </a:solidFill>
                <a:latin typeface="Times New Roman" panose="02020603050405020304" pitchFamily="18" charset="0"/>
                <a:cs typeface="Times New Roman" panose="02020603050405020304" pitchFamily="18" charset="0"/>
              </a:rPr>
              <a:t>few</a:t>
            </a:r>
            <a:r>
              <a:rPr lang="en-AU" dirty="0">
                <a:solidFill>
                  <a:schemeClr val="bg1"/>
                </a:solidFill>
                <a:latin typeface="Times New Roman" panose="02020603050405020304" pitchFamily="18" charset="0"/>
                <a:cs typeface="Times New Roman" panose="02020603050405020304" pitchFamily="18" charset="0"/>
              </a:rPr>
              <a:t> are spiritual (demonic)</a:t>
            </a:r>
          </a:p>
          <a:p>
            <a:pPr marL="180975" indent="-180975">
              <a:buFont typeface="Arial" panose="020B0604020202020204" pitchFamily="34" charset="0"/>
              <a:buChar char="•"/>
            </a:pPr>
            <a:r>
              <a:rPr lang="en-AU" u="sng" dirty="0">
                <a:solidFill>
                  <a:schemeClr val="bg1"/>
                </a:solidFill>
                <a:latin typeface="Times New Roman" panose="02020603050405020304" pitchFamily="18" charset="0"/>
                <a:cs typeface="Times New Roman" panose="02020603050405020304" pitchFamily="18" charset="0"/>
              </a:rPr>
              <a:t>Much</a:t>
            </a:r>
            <a:r>
              <a:rPr lang="en-AU" dirty="0">
                <a:solidFill>
                  <a:schemeClr val="bg1"/>
                </a:solidFill>
                <a:latin typeface="Times New Roman" panose="02020603050405020304" pitchFamily="18" charset="0"/>
                <a:cs typeface="Times New Roman" panose="02020603050405020304" pitchFamily="18" charset="0"/>
              </a:rPr>
              <a:t> sin is because of our sinful nature.   </a:t>
            </a:r>
            <a:r>
              <a:rPr lang="en-AU" u="sng" dirty="0">
                <a:solidFill>
                  <a:schemeClr val="bg1"/>
                </a:solidFill>
                <a:latin typeface="Times New Roman" panose="02020603050405020304" pitchFamily="18" charset="0"/>
                <a:cs typeface="Times New Roman" panose="02020603050405020304" pitchFamily="18" charset="0"/>
              </a:rPr>
              <a:t>Occasionally</a:t>
            </a:r>
            <a:r>
              <a:rPr lang="en-AU" dirty="0">
                <a:solidFill>
                  <a:schemeClr val="bg1"/>
                </a:solidFill>
                <a:latin typeface="Times New Roman" panose="02020603050405020304" pitchFamily="18" charset="0"/>
                <a:cs typeface="Times New Roman" panose="02020603050405020304" pitchFamily="18" charset="0"/>
              </a:rPr>
              <a:t> it is demonic activity</a:t>
            </a:r>
          </a:p>
        </p:txBody>
      </p:sp>
      <p:sp>
        <p:nvSpPr>
          <p:cNvPr id="2" name="TextBox 1">
            <a:extLst>
              <a:ext uri="{FF2B5EF4-FFF2-40B4-BE49-F238E27FC236}">
                <a16:creationId xmlns:a16="http://schemas.microsoft.com/office/drawing/2014/main" id="{FD7DFE34-1760-186B-26F2-90E8BF10ABAB}"/>
              </a:ext>
            </a:extLst>
          </p:cNvPr>
          <p:cNvSpPr txBox="1"/>
          <p:nvPr/>
        </p:nvSpPr>
        <p:spPr>
          <a:xfrm>
            <a:off x="0" y="743142"/>
            <a:ext cx="6210546"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Jesus drives a Legion of demons out of a man</a:t>
            </a:r>
          </a:p>
        </p:txBody>
      </p:sp>
      <p:sp>
        <p:nvSpPr>
          <p:cNvPr id="3" name="TextBox 2">
            <a:extLst>
              <a:ext uri="{FF2B5EF4-FFF2-40B4-BE49-F238E27FC236}">
                <a16:creationId xmlns:a16="http://schemas.microsoft.com/office/drawing/2014/main" id="{4F4AC591-1935-46DE-B7DA-499835A2A22A}"/>
              </a:ext>
            </a:extLst>
          </p:cNvPr>
          <p:cNvSpPr txBox="1"/>
          <p:nvPr/>
        </p:nvSpPr>
        <p:spPr>
          <a:xfrm>
            <a:off x="5645" y="1663187"/>
            <a:ext cx="1974067"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Demons are real</a:t>
            </a:r>
          </a:p>
        </p:txBody>
      </p:sp>
      <p:sp>
        <p:nvSpPr>
          <p:cNvPr id="4" name="TextBox 3">
            <a:extLst>
              <a:ext uri="{FF2B5EF4-FFF2-40B4-BE49-F238E27FC236}">
                <a16:creationId xmlns:a16="http://schemas.microsoft.com/office/drawing/2014/main" id="{D88C95A9-A060-E380-02EC-E176A0913B70}"/>
              </a:ext>
            </a:extLst>
          </p:cNvPr>
          <p:cNvSpPr txBox="1"/>
          <p:nvPr/>
        </p:nvSpPr>
        <p:spPr>
          <a:xfrm>
            <a:off x="487594" y="1921396"/>
            <a:ext cx="8641928"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Disregard for personal dignity;  social isolation;  drawn to death;  Demonic speech;</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Supernatural power (inferior &amp; destructive)   (e.g. super-human strength &amp; knowledge)</a:t>
            </a:r>
          </a:p>
        </p:txBody>
      </p:sp>
      <p:sp>
        <p:nvSpPr>
          <p:cNvPr id="6" name="TextBox 5">
            <a:extLst>
              <a:ext uri="{FF2B5EF4-FFF2-40B4-BE49-F238E27FC236}">
                <a16:creationId xmlns:a16="http://schemas.microsoft.com/office/drawing/2014/main" id="{D0608D13-C8BC-5873-7543-C166D5C0138C}"/>
              </a:ext>
            </a:extLst>
          </p:cNvPr>
          <p:cNvSpPr txBox="1"/>
          <p:nvPr/>
        </p:nvSpPr>
        <p:spPr>
          <a:xfrm>
            <a:off x="1907704" y="1663187"/>
            <a:ext cx="7236296"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Surrender to evil and worship of demons, gives the Devil a foothold</a:t>
            </a:r>
          </a:p>
        </p:txBody>
      </p:sp>
      <p:sp>
        <p:nvSpPr>
          <p:cNvPr id="7" name="TextBox 6">
            <a:extLst>
              <a:ext uri="{FF2B5EF4-FFF2-40B4-BE49-F238E27FC236}">
                <a16:creationId xmlns:a16="http://schemas.microsoft.com/office/drawing/2014/main" id="{CCDA3AA3-939D-1E83-59E4-CAB0ADEB7825}"/>
              </a:ext>
            </a:extLst>
          </p:cNvPr>
          <p:cNvSpPr txBox="1"/>
          <p:nvPr/>
        </p:nvSpPr>
        <p:spPr>
          <a:xfrm>
            <a:off x="0" y="2456604"/>
            <a:ext cx="2987824"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Jesus has power over demons</a:t>
            </a:r>
          </a:p>
        </p:txBody>
      </p:sp>
      <p:sp>
        <p:nvSpPr>
          <p:cNvPr id="8" name="TextBox 7">
            <a:extLst>
              <a:ext uri="{FF2B5EF4-FFF2-40B4-BE49-F238E27FC236}">
                <a16:creationId xmlns:a16="http://schemas.microsoft.com/office/drawing/2014/main" id="{ED1D37CF-DD55-999A-03D6-18B8FFAAB7D6}"/>
              </a:ext>
            </a:extLst>
          </p:cNvPr>
          <p:cNvSpPr txBox="1"/>
          <p:nvPr/>
        </p:nvSpPr>
        <p:spPr>
          <a:xfrm>
            <a:off x="2843808" y="2463660"/>
            <a:ext cx="6084168"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Only Son of God  overcomes a legion of demons</a:t>
            </a:r>
          </a:p>
        </p:txBody>
      </p:sp>
      <p:cxnSp>
        <p:nvCxnSpPr>
          <p:cNvPr id="9" name="Straight Connector 8">
            <a:extLst>
              <a:ext uri="{FF2B5EF4-FFF2-40B4-BE49-F238E27FC236}">
                <a16:creationId xmlns:a16="http://schemas.microsoft.com/office/drawing/2014/main" id="{B5EAFF6D-CE52-835B-38C8-5FBDEB1C12ED}"/>
              </a:ext>
            </a:extLst>
          </p:cNvPr>
          <p:cNvCxnSpPr>
            <a:cxnSpLocks/>
          </p:cNvCxnSpPr>
          <p:nvPr/>
        </p:nvCxnSpPr>
        <p:spPr>
          <a:xfrm>
            <a:off x="143508" y="2857500"/>
            <a:ext cx="8856984" cy="0"/>
          </a:xfrm>
          <a:prstGeom prst="line">
            <a:avLst/>
          </a:prstGeom>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E54B1216-1E02-93B8-08B3-91F7E7EAFF24}"/>
              </a:ext>
            </a:extLst>
          </p:cNvPr>
          <p:cNvSpPr txBox="1"/>
          <p:nvPr/>
        </p:nvSpPr>
        <p:spPr>
          <a:xfrm>
            <a:off x="165" y="3181381"/>
            <a:ext cx="2461190"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1.  Jesus overcomes evil</a:t>
            </a:r>
          </a:p>
        </p:txBody>
      </p:sp>
      <p:sp>
        <p:nvSpPr>
          <p:cNvPr id="11" name="TextBox 10">
            <a:extLst>
              <a:ext uri="{FF2B5EF4-FFF2-40B4-BE49-F238E27FC236}">
                <a16:creationId xmlns:a16="http://schemas.microsoft.com/office/drawing/2014/main" id="{AC1BE149-3607-958E-103C-918E0710D23C}"/>
              </a:ext>
            </a:extLst>
          </p:cNvPr>
          <p:cNvSpPr txBox="1"/>
          <p:nvPr/>
        </p:nvSpPr>
        <p:spPr>
          <a:xfrm>
            <a:off x="2386773" y="3180342"/>
            <a:ext cx="6084168"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 need to fear Satan or his demons</a:t>
            </a:r>
          </a:p>
        </p:txBody>
      </p:sp>
      <p:sp>
        <p:nvSpPr>
          <p:cNvPr id="14" name="TextBox 13">
            <a:extLst>
              <a:ext uri="{FF2B5EF4-FFF2-40B4-BE49-F238E27FC236}">
                <a16:creationId xmlns:a16="http://schemas.microsoft.com/office/drawing/2014/main" id="{CC53DF53-B9C0-A0A1-E04E-B7E0F95CCF40}"/>
              </a:ext>
            </a:extLst>
          </p:cNvPr>
          <p:cNvSpPr txBox="1"/>
          <p:nvPr/>
        </p:nvSpPr>
        <p:spPr>
          <a:xfrm>
            <a:off x="165" y="3529383"/>
            <a:ext cx="4477414"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2.  A blessing to be restored to a right mind</a:t>
            </a:r>
          </a:p>
        </p:txBody>
      </p:sp>
      <p:sp>
        <p:nvSpPr>
          <p:cNvPr id="15" name="TextBox 14">
            <a:extLst>
              <a:ext uri="{FF2B5EF4-FFF2-40B4-BE49-F238E27FC236}">
                <a16:creationId xmlns:a16="http://schemas.microsoft.com/office/drawing/2014/main" id="{EFC7ABEC-8B47-90AD-FF07-AE527DC398D1}"/>
              </a:ext>
            </a:extLst>
          </p:cNvPr>
          <p:cNvSpPr txBox="1"/>
          <p:nvPr/>
        </p:nvSpPr>
        <p:spPr>
          <a:xfrm>
            <a:off x="4068109" y="3529383"/>
            <a:ext cx="4176464"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Godliness is  prudent  &amp;  self-controlled</a:t>
            </a:r>
          </a:p>
        </p:txBody>
      </p:sp>
      <p:sp>
        <p:nvSpPr>
          <p:cNvPr id="16" name="TextBox 15">
            <a:extLst>
              <a:ext uri="{FF2B5EF4-FFF2-40B4-BE49-F238E27FC236}">
                <a16:creationId xmlns:a16="http://schemas.microsoft.com/office/drawing/2014/main" id="{D3A3DE6A-54C0-B2D8-5069-8EFDC53C2561}"/>
              </a:ext>
            </a:extLst>
          </p:cNvPr>
          <p:cNvSpPr txBox="1"/>
          <p:nvPr/>
        </p:nvSpPr>
        <p:spPr>
          <a:xfrm>
            <a:off x="1493912" y="2832723"/>
            <a:ext cx="5308139" cy="400110"/>
          </a:xfrm>
          <a:prstGeom prst="rect">
            <a:avLst/>
          </a:prstGeom>
          <a:noFill/>
          <a:ln>
            <a:noFill/>
          </a:ln>
        </p:spPr>
        <p:txBody>
          <a:bodyPr wrap="square" rtlCol="0">
            <a:spAutoFit/>
          </a:bodyPr>
          <a:lstStyle/>
          <a:p>
            <a:pPr marL="4763" indent="-4763" algn="ctr"/>
            <a:r>
              <a:rPr lang="en-AU" sz="2000" b="1" dirty="0">
                <a:solidFill>
                  <a:srgbClr val="FFFF00"/>
                </a:solidFill>
                <a:latin typeface="Times New Roman" panose="02020603050405020304" pitchFamily="18" charset="0"/>
                <a:cs typeface="Times New Roman" panose="02020603050405020304" pitchFamily="18" charset="0"/>
              </a:rPr>
              <a:t>The Spiritual Victory of Jesus</a:t>
            </a:r>
          </a:p>
        </p:txBody>
      </p:sp>
      <p:sp>
        <p:nvSpPr>
          <p:cNvPr id="17" name="TextBox 16">
            <a:extLst>
              <a:ext uri="{FF2B5EF4-FFF2-40B4-BE49-F238E27FC236}">
                <a16:creationId xmlns:a16="http://schemas.microsoft.com/office/drawing/2014/main" id="{3D57DCCB-CCD7-D2F0-877F-A9DC6006F709}"/>
              </a:ext>
            </a:extLst>
          </p:cNvPr>
          <p:cNvSpPr txBox="1"/>
          <p:nvPr/>
        </p:nvSpPr>
        <p:spPr>
          <a:xfrm>
            <a:off x="17098" y="3896272"/>
            <a:ext cx="4477414"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3.  Once saved, we crave godly company</a:t>
            </a:r>
          </a:p>
        </p:txBody>
      </p:sp>
      <p:sp>
        <p:nvSpPr>
          <p:cNvPr id="26" name="TextBox 25">
            <a:extLst>
              <a:ext uri="{FF2B5EF4-FFF2-40B4-BE49-F238E27FC236}">
                <a16:creationId xmlns:a16="http://schemas.microsoft.com/office/drawing/2014/main" id="{AC8FC3E2-616B-C7FA-C53D-7128BEF23906}"/>
              </a:ext>
            </a:extLst>
          </p:cNvPr>
          <p:cNvSpPr txBox="1"/>
          <p:nvPr/>
        </p:nvSpPr>
        <p:spPr>
          <a:xfrm>
            <a:off x="3851920" y="3921108"/>
            <a:ext cx="4842934"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Flee from old sinful life and temptations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Delight in being with Christ &amp; other Christians</a:t>
            </a:r>
          </a:p>
        </p:txBody>
      </p:sp>
      <p:sp>
        <p:nvSpPr>
          <p:cNvPr id="29" name="TextBox 28">
            <a:extLst>
              <a:ext uri="{FF2B5EF4-FFF2-40B4-BE49-F238E27FC236}">
                <a16:creationId xmlns:a16="http://schemas.microsoft.com/office/drawing/2014/main" id="{9D1E0EA2-E798-F327-F558-067A132D356B}"/>
              </a:ext>
            </a:extLst>
          </p:cNvPr>
          <p:cNvSpPr txBox="1"/>
          <p:nvPr/>
        </p:nvSpPr>
        <p:spPr>
          <a:xfrm>
            <a:off x="11454" y="4477650"/>
            <a:ext cx="3552434"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4.  Be witnesses where we are</a:t>
            </a:r>
          </a:p>
        </p:txBody>
      </p:sp>
      <p:sp>
        <p:nvSpPr>
          <p:cNvPr id="34" name="TextBox 33">
            <a:extLst>
              <a:ext uri="{FF2B5EF4-FFF2-40B4-BE49-F238E27FC236}">
                <a16:creationId xmlns:a16="http://schemas.microsoft.com/office/drawing/2014/main" id="{87B7C3B8-4D6D-4E87-D22B-4516C333979D}"/>
              </a:ext>
            </a:extLst>
          </p:cNvPr>
          <p:cNvSpPr txBox="1"/>
          <p:nvPr/>
        </p:nvSpPr>
        <p:spPr>
          <a:xfrm>
            <a:off x="2866386" y="4500043"/>
            <a:ext cx="6263136"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called to isolate to a holy huddle of other Christians</a:t>
            </a:r>
          </a:p>
        </p:txBody>
      </p:sp>
      <p:sp>
        <p:nvSpPr>
          <p:cNvPr id="35" name="TextBox 34">
            <a:extLst>
              <a:ext uri="{FF2B5EF4-FFF2-40B4-BE49-F238E27FC236}">
                <a16:creationId xmlns:a16="http://schemas.microsoft.com/office/drawing/2014/main" id="{5624F117-AF71-1ACD-4E5E-F5FEA25F925F}"/>
              </a:ext>
            </a:extLst>
          </p:cNvPr>
          <p:cNvSpPr txBox="1"/>
          <p:nvPr/>
        </p:nvSpPr>
        <p:spPr>
          <a:xfrm>
            <a:off x="980113" y="4874362"/>
            <a:ext cx="7656890" cy="369332"/>
          </a:xfrm>
          <a:prstGeom prst="rect">
            <a:avLst/>
          </a:prstGeom>
          <a:solidFill>
            <a:schemeClr val="bg1"/>
          </a:solidFill>
          <a:ln>
            <a:noFill/>
          </a:ln>
        </p:spPr>
        <p:txBody>
          <a:bodyPr wrap="square" numCol="1" rtlCol="0">
            <a:spAutoFit/>
          </a:bodyPr>
          <a:lstStyle/>
          <a:p>
            <a:r>
              <a:rPr lang="en-AU" sz="18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39 </a:t>
            </a:r>
            <a:r>
              <a:rPr lang="en-AU" sz="18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“Return to your home, and declare how much God has done for you.”</a:t>
            </a:r>
            <a:r>
              <a:rPr lang="en-AU" dirty="0">
                <a:effectLst/>
              </a:rPr>
              <a:t> </a:t>
            </a:r>
            <a:endParaRPr lang="en-AU"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87930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 grpId="0"/>
      <p:bldP spid="3" grpId="0"/>
      <p:bldP spid="4" grpId="0"/>
      <p:bldP spid="6" grpId="0"/>
      <p:bldP spid="7" grpId="0"/>
      <p:bldP spid="8" grpId="0"/>
      <p:bldP spid="10" grpId="0"/>
      <p:bldP spid="11" grpId="0"/>
      <p:bldP spid="14" grpId="0"/>
      <p:bldP spid="15" grpId="0"/>
      <p:bldP spid="16" grpId="0"/>
      <p:bldP spid="17" grpId="0"/>
      <p:bldP spid="26" grpId="0"/>
      <p:bldP spid="29" grpId="0"/>
      <p:bldP spid="34" grpId="0"/>
      <p:bldP spid="35"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166251</TotalTime>
  <Words>675</Words>
  <Application>Microsoft Macintosh PowerPoint</Application>
  <PresentationFormat>On-screen Show (16:10)</PresentationFormat>
  <Paragraphs>39</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2533</cp:revision>
  <cp:lastPrinted>2023-07-21T07:58:07Z</cp:lastPrinted>
  <dcterms:created xsi:type="dcterms:W3CDTF">2016-11-04T06:28:01Z</dcterms:created>
  <dcterms:modified xsi:type="dcterms:W3CDTF">2023-07-21T08:02:10Z</dcterms:modified>
</cp:coreProperties>
</file>